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5" r:id="rId13"/>
    <p:sldId id="27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eno B E Ferreira" userId="cd0c38f817575010" providerId="LiveId" clId="{EBBA1306-547A-4774-953C-8C3C2E203715}"/>
    <pc:docChg chg="modSld">
      <pc:chgData name="Breno B E Ferreira" userId="cd0c38f817575010" providerId="LiveId" clId="{EBBA1306-547A-4774-953C-8C3C2E203715}" dt="2023-06-24T14:08:59.019" v="18" actId="20577"/>
      <pc:docMkLst>
        <pc:docMk/>
      </pc:docMkLst>
      <pc:sldChg chg="modSp mod">
        <pc:chgData name="Breno B E Ferreira" userId="cd0c38f817575010" providerId="LiveId" clId="{EBBA1306-547A-4774-953C-8C3C2E203715}" dt="2023-06-24T14:08:59.019" v="18" actId="20577"/>
        <pc:sldMkLst>
          <pc:docMk/>
          <pc:sldMk cId="335849331" sldId="275"/>
        </pc:sldMkLst>
        <pc:spChg chg="mod">
          <ac:chgData name="Breno B E Ferreira" userId="cd0c38f817575010" providerId="LiveId" clId="{EBBA1306-547A-4774-953C-8C3C2E203715}" dt="2023-06-24T14:08:59.019" v="18" actId="20577"/>
          <ac:spMkLst>
            <pc:docMk/>
            <pc:sldMk cId="335849331" sldId="275"/>
            <ac:spMk id="3" creationId="{46C3B018-2B39-1CE4-11A3-734B3869869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6/24/2023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6/24/2023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6/24/2023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6/24/2023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6/24/2023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6/24/2023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6/24/2023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6/24/2023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6/24/2023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6/24/2023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6/24/2023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6/24/2023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6/24/2023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cap="none" dirty="0">
                <a:solidFill>
                  <a:srgbClr val="FFFFFF"/>
                </a:solidFill>
              </a:rPr>
              <a:t>Allstate Claim Prediction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 err="1">
                <a:solidFill>
                  <a:srgbClr val="FFFFFF"/>
                </a:solidFill>
              </a:rPr>
              <a:t>IronHack</a:t>
            </a:r>
            <a:r>
              <a:rPr lang="en-US" sz="1800" dirty="0">
                <a:solidFill>
                  <a:srgbClr val="FFFFFF"/>
                </a:solidFill>
              </a:rPr>
              <a:t> final project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5E1D-2DA8-F9E2-41F3-E632147F4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Next 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3B018-2B39-1CE4-11A3-734B38698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Model </a:t>
            </a:r>
            <a:r>
              <a:rPr lang="pt-BR" b="1" dirty="0" err="1"/>
              <a:t>optmization</a:t>
            </a:r>
            <a:endParaRPr lang="pt-BR" b="1" dirty="0"/>
          </a:p>
          <a:p>
            <a:r>
              <a:rPr lang="pt-BR" b="1" dirty="0" err="1"/>
              <a:t>Selection</a:t>
            </a:r>
            <a:r>
              <a:rPr lang="pt-BR" b="1" dirty="0"/>
              <a:t> of </a:t>
            </a:r>
            <a:r>
              <a:rPr lang="pt-BR" b="1" dirty="0" err="1"/>
              <a:t>better</a:t>
            </a:r>
            <a:r>
              <a:rPr lang="pt-BR" b="1" dirty="0"/>
              <a:t> </a:t>
            </a:r>
            <a:r>
              <a:rPr lang="pt-BR" b="1" dirty="0" err="1"/>
              <a:t>parameters</a:t>
            </a:r>
            <a:endParaRPr lang="pt-BR" b="1" dirty="0"/>
          </a:p>
          <a:p>
            <a:r>
              <a:rPr lang="pt-BR" b="1" dirty="0" err="1"/>
              <a:t>Try</a:t>
            </a:r>
            <a:r>
              <a:rPr lang="pt-BR" b="1" dirty="0"/>
              <a:t> new </a:t>
            </a:r>
            <a:r>
              <a:rPr lang="pt-BR" b="1" dirty="0" err="1"/>
              <a:t>techniques</a:t>
            </a:r>
            <a:endParaRPr lang="pt-BR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90482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96282C0-351C-48EE-A89D-D662C5DB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pt-BR" dirty="0"/>
              <a:t>G</a:t>
            </a:r>
            <a:r>
              <a:rPr lang="en-US" dirty="0" err="1"/>
              <a:t>oal</a:t>
            </a:r>
            <a:endParaRPr lang="en-US" dirty="0"/>
          </a:p>
        </p:txBody>
      </p:sp>
      <p:pic>
        <p:nvPicPr>
          <p:cNvPr id="6" name="Picture 5" descr="Cars parked in a line">
            <a:extLst>
              <a:ext uri="{FF2B5EF4-FFF2-40B4-BE49-F238E27FC236}">
                <a16:creationId xmlns:a16="http://schemas.microsoft.com/office/drawing/2014/main" id="{1367042D-CFD9-DC4D-DB90-452EAE39A9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07" r="17263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B35EC73-2F87-44A7-B231-91053659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119A7-15B4-68F6-9EC5-9A403BF76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US" b="1" i="0">
                <a:effectLst/>
                <a:latin typeface="Inter"/>
              </a:rPr>
              <a:t>The goal of this competition is to predict Bodily Injury Liability Insurance claim payments based on the characteristics of the insured’s vehicle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679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1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3" name="Rectangle 15">
            <a:extLst>
              <a:ext uri="{FF2B5EF4-FFF2-40B4-BE49-F238E27FC236}">
                <a16:creationId xmlns:a16="http://schemas.microsoft.com/office/drawing/2014/main" id="{A77A6167-FCC5-49E8-B280-CECAF151E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F84046EA-4273-437E-9DE5-5AEE713C3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2" y="1480930"/>
            <a:ext cx="530113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cap="all" dirty="0"/>
              <a:t>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230ECB-0D11-ADBF-7CAD-3A017AC4F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361" b="1"/>
          <a:stretch/>
        </p:blipFill>
        <p:spPr>
          <a:xfrm>
            <a:off x="7225748" y="10"/>
            <a:ext cx="49662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61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5E1D-2DA8-F9E2-41F3-E632147F4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Preparing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3B018-2B39-1CE4-11A3-734B38698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New </a:t>
            </a:r>
            <a:r>
              <a:rPr lang="pt-BR" b="1" dirty="0" err="1"/>
              <a:t>Variables</a:t>
            </a:r>
            <a:r>
              <a:rPr lang="pt-BR" b="1" dirty="0"/>
              <a:t>:</a:t>
            </a:r>
          </a:p>
          <a:p>
            <a:pPr lvl="1"/>
            <a:r>
              <a:rPr lang="pt-BR" b="1" dirty="0" err="1"/>
              <a:t>years_insurance</a:t>
            </a:r>
            <a:r>
              <a:rPr lang="pt-BR" b="1" dirty="0"/>
              <a:t> </a:t>
            </a:r>
            <a:r>
              <a:rPr lang="pt-BR" b="1" dirty="0">
                <a:sym typeface="Wingdings" panose="05000000000000000000" pitchFamily="2" charset="2"/>
              </a:rPr>
              <a:t> 2007 – </a:t>
            </a:r>
            <a:r>
              <a:rPr lang="pt-BR" b="1" dirty="0" err="1">
                <a:sym typeface="Wingdings" panose="05000000000000000000" pitchFamily="2" charset="2"/>
              </a:rPr>
              <a:t>calendar_year</a:t>
            </a:r>
            <a:endParaRPr lang="pt-BR" b="1" dirty="0"/>
          </a:p>
          <a:p>
            <a:pPr lvl="1"/>
            <a:r>
              <a:rPr lang="en-US" b="1" dirty="0" err="1"/>
              <a:t>age_car</a:t>
            </a:r>
            <a:r>
              <a:rPr lang="en-US" b="1" dirty="0"/>
              <a:t> </a:t>
            </a:r>
            <a:r>
              <a:rPr lang="en-US" b="1" dirty="0">
                <a:sym typeface="Wingdings" panose="05000000000000000000" pitchFamily="2" charset="2"/>
              </a:rPr>
              <a:t> 2007 – model year</a:t>
            </a:r>
            <a:endParaRPr lang="en-US" b="1" dirty="0"/>
          </a:p>
          <a:p>
            <a:pPr lvl="1"/>
            <a:r>
              <a:rPr lang="en-US" b="1" dirty="0"/>
              <a:t>Claimed </a:t>
            </a:r>
            <a:r>
              <a:rPr lang="en-US" b="1" dirty="0">
                <a:sym typeface="Wingdings" panose="05000000000000000000" pitchFamily="2" charset="2"/>
              </a:rPr>
              <a:t> If the insurance was user or not (0 or 1)</a:t>
            </a:r>
          </a:p>
          <a:p>
            <a:r>
              <a:rPr lang="en-US" b="1" dirty="0">
                <a:sym typeface="Wingdings" panose="05000000000000000000" pitchFamily="2" charset="2"/>
              </a:rPr>
              <a:t>Sample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Dataset too big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2295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5E1D-2DA8-F9E2-41F3-E632147F4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Classifying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3B018-2B39-1CE4-11A3-734B38698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 err="1"/>
              <a:t>Categorical</a:t>
            </a:r>
            <a:r>
              <a:rPr lang="pt-BR" b="1" dirty="0"/>
              <a:t> </a:t>
            </a:r>
            <a:r>
              <a:rPr lang="pt-BR" b="1" dirty="0" err="1"/>
              <a:t>Variables</a:t>
            </a:r>
            <a:r>
              <a:rPr lang="pt-BR" b="1" dirty="0"/>
              <a:t>: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['</a:t>
            </a:r>
            <a:r>
              <a:rPr lang="en-US" b="1" dirty="0" err="1">
                <a:sym typeface="Wingdings" panose="05000000000000000000" pitchFamily="2" charset="2"/>
              </a:rPr>
              <a:t>Blind_Make</a:t>
            </a:r>
            <a:r>
              <a:rPr lang="en-US" b="1" dirty="0">
                <a:sym typeface="Wingdings" panose="05000000000000000000" pitchFamily="2" charset="2"/>
              </a:rPr>
              <a:t>', '</a:t>
            </a:r>
            <a:r>
              <a:rPr lang="en-US" b="1" dirty="0" err="1">
                <a:sym typeface="Wingdings" panose="05000000000000000000" pitchFamily="2" charset="2"/>
              </a:rPr>
              <a:t>Blind_Model</a:t>
            </a:r>
            <a:r>
              <a:rPr lang="en-US" b="1" dirty="0">
                <a:sym typeface="Wingdings" panose="05000000000000000000" pitchFamily="2" charset="2"/>
              </a:rPr>
              <a:t>', '</a:t>
            </a:r>
            <a:r>
              <a:rPr lang="en-US" b="1" dirty="0" err="1">
                <a:sym typeface="Wingdings" panose="05000000000000000000" pitchFamily="2" charset="2"/>
              </a:rPr>
              <a:t>Blind_Submodel</a:t>
            </a:r>
            <a:r>
              <a:rPr lang="en-US" b="1" dirty="0">
                <a:sym typeface="Wingdings" panose="05000000000000000000" pitchFamily="2" charset="2"/>
              </a:rPr>
              <a:t>', 'Cat1', 'Cat2', 'Cat3','Cat4', 'Cat5', 'Cat6', 'Cat7', 'Cat8', 'Cat9', 'Cat10', 'Cat11', 'Cat12','OrdCat_cat','NVCat’]</a:t>
            </a:r>
          </a:p>
          <a:p>
            <a:r>
              <a:rPr lang="en-US" b="1" dirty="0">
                <a:sym typeface="Wingdings" panose="05000000000000000000" pitchFamily="2" charset="2"/>
              </a:rPr>
              <a:t>Numerical Variables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['Var1', 'Var2', 'Var3', 'Var4', 'Var5', 'Var6','Var7', 'Var8','NVVar1', 'NVVar2', 'NVVar3', 'NVVar4','years_insurance', '</a:t>
            </a:r>
            <a:r>
              <a:rPr lang="en-US" b="1" dirty="0" err="1">
                <a:sym typeface="Wingdings" panose="05000000000000000000" pitchFamily="2" charset="2"/>
              </a:rPr>
              <a:t>age_car</a:t>
            </a:r>
            <a:r>
              <a:rPr lang="en-US" b="1" dirty="0">
                <a:sym typeface="Wingdings" panose="05000000000000000000" pitchFamily="2" charset="2"/>
              </a:rPr>
              <a:t>’]</a:t>
            </a:r>
          </a:p>
          <a:p>
            <a:r>
              <a:rPr lang="en-US" b="1" dirty="0">
                <a:sym typeface="Wingdings" panose="05000000000000000000" pitchFamily="2" charset="2"/>
              </a:rPr>
              <a:t>Dependent Variables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‘Claimed’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 ‘</a:t>
            </a:r>
            <a:r>
              <a:rPr lang="en-US" b="1" dirty="0" err="1">
                <a:sym typeface="Wingdings" panose="05000000000000000000" pitchFamily="2" charset="2"/>
              </a:rPr>
              <a:t>Claim_Amount</a:t>
            </a:r>
            <a:r>
              <a:rPr lang="en-US" b="1" dirty="0">
                <a:sym typeface="Wingdings" panose="05000000000000000000" pitchFamily="2" charset="2"/>
              </a:rPr>
              <a:t>’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261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5E1D-2DA8-F9E2-41F3-E632147F4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First</a:t>
            </a:r>
            <a:r>
              <a:rPr lang="pt-BR" dirty="0"/>
              <a:t> Model: </a:t>
            </a:r>
            <a:r>
              <a:rPr lang="pt-BR" dirty="0" err="1"/>
              <a:t>Claim</a:t>
            </a:r>
            <a:r>
              <a:rPr lang="pt-BR" dirty="0"/>
              <a:t> </a:t>
            </a:r>
            <a:r>
              <a:rPr lang="pt-BR" dirty="0" err="1"/>
              <a:t>probability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3B018-2B39-1CE4-11A3-734B38698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 err="1"/>
              <a:t>Preparation</a:t>
            </a:r>
            <a:r>
              <a:rPr lang="pt-BR" b="1" dirty="0"/>
              <a:t> Pipeline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Categorical:</a:t>
            </a:r>
          </a:p>
          <a:p>
            <a:pPr lvl="2"/>
            <a:r>
              <a:rPr lang="en-US" b="1" dirty="0" err="1">
                <a:sym typeface="Wingdings" panose="05000000000000000000" pitchFamily="2" charset="2"/>
              </a:rPr>
              <a:t>OnehotEnconder</a:t>
            </a:r>
            <a:endParaRPr lang="en-US" b="1" dirty="0">
              <a:sym typeface="Wingdings" panose="05000000000000000000" pitchFamily="2" charset="2"/>
            </a:endParaRPr>
          </a:p>
          <a:p>
            <a:pPr lvl="2"/>
            <a:r>
              <a:rPr lang="en-US" b="1" dirty="0" err="1">
                <a:sym typeface="Wingdings" panose="05000000000000000000" pitchFamily="2" charset="2"/>
              </a:rPr>
              <a:t>Umap</a:t>
            </a:r>
            <a:endParaRPr lang="en-US" b="1" dirty="0">
              <a:sym typeface="Wingdings" panose="05000000000000000000" pitchFamily="2" charset="2"/>
            </a:endParaRP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Numerical:</a:t>
            </a:r>
          </a:p>
          <a:p>
            <a:pPr lvl="2"/>
            <a:r>
              <a:rPr lang="en-US" b="1" dirty="0">
                <a:sym typeface="Wingdings" panose="05000000000000000000" pitchFamily="2" charset="2"/>
              </a:rPr>
              <a:t>Standard Scaler</a:t>
            </a:r>
          </a:p>
          <a:p>
            <a:r>
              <a:rPr lang="en-US" b="1" dirty="0">
                <a:sym typeface="Wingdings" panose="05000000000000000000" pitchFamily="2" charset="2"/>
              </a:rPr>
              <a:t>Prediction model: Logistic Regression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9847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5E1D-2DA8-F9E2-41F3-E632147F4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Second</a:t>
            </a:r>
            <a:r>
              <a:rPr lang="pt-BR" dirty="0"/>
              <a:t> Model: </a:t>
            </a:r>
            <a:r>
              <a:rPr lang="pt-BR" dirty="0" err="1"/>
              <a:t>Claim</a:t>
            </a:r>
            <a:r>
              <a:rPr lang="pt-BR" dirty="0"/>
              <a:t> </a:t>
            </a:r>
            <a:r>
              <a:rPr lang="pt-BR" dirty="0" err="1"/>
              <a:t>Value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3B018-2B39-1CE4-11A3-734B38698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Data: </a:t>
            </a:r>
            <a:r>
              <a:rPr lang="pt-BR" b="1" dirty="0" err="1"/>
              <a:t>claimed</a:t>
            </a:r>
            <a:r>
              <a:rPr lang="pt-BR" b="1" dirty="0"/>
              <a:t> = 1</a:t>
            </a:r>
          </a:p>
          <a:p>
            <a:r>
              <a:rPr lang="pt-BR" b="1" dirty="0" err="1"/>
              <a:t>Preparation</a:t>
            </a:r>
            <a:r>
              <a:rPr lang="pt-BR" b="1" dirty="0"/>
              <a:t> Pipeline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Categorical:</a:t>
            </a:r>
          </a:p>
          <a:p>
            <a:pPr lvl="2"/>
            <a:r>
              <a:rPr lang="en-US" b="1" dirty="0" err="1">
                <a:sym typeface="Wingdings" panose="05000000000000000000" pitchFamily="2" charset="2"/>
              </a:rPr>
              <a:t>OnehotEnconder</a:t>
            </a:r>
            <a:endParaRPr lang="en-US" b="1" dirty="0">
              <a:sym typeface="Wingdings" panose="05000000000000000000" pitchFamily="2" charset="2"/>
            </a:endParaRPr>
          </a:p>
          <a:p>
            <a:pPr lvl="2"/>
            <a:r>
              <a:rPr lang="en-US" b="1" dirty="0" err="1">
                <a:sym typeface="Wingdings" panose="05000000000000000000" pitchFamily="2" charset="2"/>
              </a:rPr>
              <a:t>Umap</a:t>
            </a:r>
            <a:endParaRPr lang="en-US" b="1" dirty="0">
              <a:sym typeface="Wingdings" panose="05000000000000000000" pitchFamily="2" charset="2"/>
            </a:endParaRP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Numerical:</a:t>
            </a:r>
          </a:p>
          <a:p>
            <a:pPr lvl="2"/>
            <a:r>
              <a:rPr lang="en-US" b="1" dirty="0">
                <a:sym typeface="Wingdings" panose="05000000000000000000" pitchFamily="2" charset="2"/>
              </a:rPr>
              <a:t>Standard Scaler</a:t>
            </a:r>
          </a:p>
          <a:p>
            <a:r>
              <a:rPr lang="en-US" b="1" dirty="0">
                <a:sym typeface="Wingdings" panose="05000000000000000000" pitchFamily="2" charset="2"/>
              </a:rPr>
              <a:t>Prediction model: Linear Regression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1809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5E1D-2DA8-F9E2-41F3-E632147F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pt-BR"/>
              <a:t>Final Prediction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3B018-2B39-1CE4-11A3-734B38698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en-US" b="1">
                <a:sym typeface="Wingdings" panose="05000000000000000000" pitchFamily="2" charset="2"/>
              </a:rPr>
              <a:t>Claim_Amount = Claim probability X Claim value</a:t>
            </a:r>
          </a:p>
          <a:p>
            <a:r>
              <a:rPr lang="en-US" b="1">
                <a:sym typeface="Wingdings" panose="05000000000000000000" pitchFamily="2" charset="2"/>
              </a:rPr>
              <a:t>Probability threshold:</a:t>
            </a:r>
          </a:p>
          <a:p>
            <a:pPr lvl="1"/>
            <a:r>
              <a:rPr lang="en-US" b="1">
                <a:sym typeface="Wingdings" panose="05000000000000000000" pitchFamily="2" charset="2"/>
              </a:rPr>
              <a:t>73,5%</a:t>
            </a:r>
            <a:endParaRPr lang="en-US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392A5-BFAF-E965-25E4-E1D5474E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128" y="946178"/>
            <a:ext cx="6517065" cy="1971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731D7D-BDE6-B4A6-352D-403518B4E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492" y="3497593"/>
            <a:ext cx="6584335" cy="189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24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45E1D-2DA8-F9E2-41F3-E632147F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pt-BR" sz="2800"/>
              <a:t>Problems faced</a:t>
            </a:r>
            <a:endParaRPr lang="en-US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EAF16-4F22-CF53-9420-A98831E3E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169126"/>
            <a:ext cx="6900380" cy="45197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3B018-2B39-1CE4-11A3-734B38698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pt-BR" sz="1600" b="1" dirty="0" err="1"/>
              <a:t>Huge</a:t>
            </a:r>
            <a:r>
              <a:rPr lang="pt-BR" sz="1600" b="1" dirty="0"/>
              <a:t> </a:t>
            </a:r>
            <a:r>
              <a:rPr lang="pt-BR" sz="1600" b="1" dirty="0" err="1"/>
              <a:t>Dataset</a:t>
            </a:r>
            <a:endParaRPr lang="pt-BR" sz="1600" b="1" dirty="0"/>
          </a:p>
          <a:p>
            <a:r>
              <a:rPr lang="pt-BR" sz="1600" b="1" dirty="0" err="1"/>
              <a:t>Install</a:t>
            </a:r>
            <a:r>
              <a:rPr lang="pt-BR" sz="1600" b="1" dirty="0"/>
              <a:t> </a:t>
            </a:r>
            <a:r>
              <a:rPr lang="pt-BR" sz="1600" b="1" dirty="0" err="1"/>
              <a:t>TensorFlow</a:t>
            </a:r>
            <a:endParaRPr lang="pt-BR" sz="1600" b="1" dirty="0"/>
          </a:p>
          <a:p>
            <a:r>
              <a:rPr lang="pt-BR" sz="1600" b="1" dirty="0" err="1"/>
              <a:t>Machine</a:t>
            </a:r>
            <a:r>
              <a:rPr lang="pt-BR" sz="1600" b="1" dirty="0"/>
              <a:t> Learning </a:t>
            </a:r>
            <a:r>
              <a:rPr lang="pt-BR" sz="1600" b="1" dirty="0" err="1"/>
              <a:t>didn’t</a:t>
            </a:r>
            <a:r>
              <a:rPr lang="pt-BR" sz="1600" b="1" dirty="0"/>
              <a:t> </a:t>
            </a:r>
            <a:r>
              <a:rPr lang="pt-BR" sz="1600" b="1" dirty="0" err="1"/>
              <a:t>work</a:t>
            </a:r>
            <a:r>
              <a:rPr lang="pt-BR" sz="1600" b="1" dirty="0"/>
              <a:t> </a:t>
            </a:r>
            <a:r>
              <a:rPr lang="pt-BR" sz="1600" b="1" dirty="0" err="1"/>
              <a:t>properly</a:t>
            </a:r>
            <a:endParaRPr lang="pt-BR" sz="1600" b="1" dirty="0"/>
          </a:p>
          <a:p>
            <a:endParaRPr lang="pt-BR" sz="1600" b="1" dirty="0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5849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77</TotalTime>
  <Words>251</Words>
  <Application>Microsoft Office PowerPoint</Application>
  <PresentationFormat>Widescreen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Franklin Gothic Book</vt:lpstr>
      <vt:lpstr>Inter</vt:lpstr>
      <vt:lpstr>Crop</vt:lpstr>
      <vt:lpstr>Allstate Claim Prediction Challenge</vt:lpstr>
      <vt:lpstr>Goal</vt:lpstr>
      <vt:lpstr>Data</vt:lpstr>
      <vt:lpstr>Preparing the data</vt:lpstr>
      <vt:lpstr>Classifying the data</vt:lpstr>
      <vt:lpstr>First Model: Claim probability</vt:lpstr>
      <vt:lpstr>Second Model: Claim Value</vt:lpstr>
      <vt:lpstr>Final Prediction</vt:lpstr>
      <vt:lpstr>Problems faced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Allstate Claim Prediction Challenge</dc:title>
  <dc:creator>Breno B E Ferreira</dc:creator>
  <cp:lastModifiedBy>Breno B E Ferreira</cp:lastModifiedBy>
  <cp:revision>1</cp:revision>
  <dcterms:created xsi:type="dcterms:W3CDTF">2023-06-24T12:51:07Z</dcterms:created>
  <dcterms:modified xsi:type="dcterms:W3CDTF">2023-06-24T14:09:02Z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